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5"/>
  </p:notesMasterIdLst>
  <p:sldIdLst>
    <p:sldId id="256" r:id="rId2"/>
    <p:sldId id="259" r:id="rId3"/>
    <p:sldId id="269" r:id="rId4"/>
    <p:sldId id="270" r:id="rId5"/>
    <p:sldId id="260" r:id="rId6"/>
    <p:sldId id="261" r:id="rId7"/>
    <p:sldId id="263" r:id="rId8"/>
    <p:sldId id="265" r:id="rId9"/>
    <p:sldId id="264" r:id="rId10"/>
    <p:sldId id="267" r:id="rId11"/>
    <p:sldId id="258" r:id="rId12"/>
    <p:sldId id="271" r:id="rId13"/>
    <p:sldId id="272" r:id="rId14"/>
    <p:sldId id="273" r:id="rId15"/>
    <p:sldId id="274" r:id="rId16"/>
    <p:sldId id="275" r:id="rId17"/>
    <p:sldId id="276" r:id="rId18"/>
    <p:sldId id="277" r:id="rId19"/>
    <p:sldId id="278" r:id="rId20"/>
    <p:sldId id="279" r:id="rId21"/>
    <p:sldId id="280" r:id="rId22"/>
    <p:sldId id="281" r:id="rId23"/>
    <p:sldId id="282" r:id="rId24"/>
    <p:sldId id="283" r:id="rId25"/>
    <p:sldId id="284" r:id="rId26"/>
    <p:sldId id="285" r:id="rId27"/>
    <p:sldId id="286" r:id="rId28"/>
    <p:sldId id="287" r:id="rId29"/>
    <p:sldId id="288" r:id="rId30"/>
    <p:sldId id="289" r:id="rId31"/>
    <p:sldId id="290" r:id="rId32"/>
    <p:sldId id="291" r:id="rId33"/>
    <p:sldId id="262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D8AAF"/>
    <a:srgbClr val="BF6F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78750"/>
  </p:normalViewPr>
  <p:slideViewPr>
    <p:cSldViewPr snapToGrid="0" snapToObjects="1">
      <p:cViewPr>
        <p:scale>
          <a:sx n="70" d="100"/>
          <a:sy n="70" d="100"/>
        </p:scale>
        <p:origin x="1640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notesMaster" Target="notesMasters/notesMaster1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viewProps" Target="viewProps.xml"/><Relationship Id="rId38" Type="http://schemas.openxmlformats.org/officeDocument/2006/relationships/theme" Target="theme/theme1.xml"/><Relationship Id="rId3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BCB545-877A-DC44-A2B2-392E4C18E779}" type="datetimeFigureOut">
              <a:rPr lang="en-US" smtClean="0"/>
              <a:t>7/9/18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7F29D0-4D9B-3B49-96C6-799211544C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3866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Complex eye traces.</a:t>
            </a:r>
            <a:endParaRPr lang="en-US" baseline="0" dirty="0" smtClean="0"/>
          </a:p>
          <a:p>
            <a:r>
              <a:rPr lang="en-US" baseline="0" dirty="0" smtClean="0"/>
              <a:t>Is the temporal evolution of gaze priority (where you look) predictive of choice?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7F29D0-4D9B-3B49-96C6-799211544CC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6857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Less trials here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7F29D0-4D9B-3B49-96C6-799211544CC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1471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Might exemplify pathological</a:t>
            </a:r>
            <a:r>
              <a:rPr lang="en-US" baseline="0" dirty="0" smtClean="0"/>
              <a:t> prioritization of looking at alcohol.. (cravings?)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Great, you look</a:t>
            </a:r>
            <a:r>
              <a:rPr lang="en-US" baseline="0" dirty="0" smtClean="0"/>
              <a:t> at what you choose and it becomes stronger later in the trial. Does this same pattern exist in other types of trials?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7F29D0-4D9B-3B49-96C6-799211544CC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937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Desensitized to cigarettes?</a:t>
            </a:r>
            <a:r>
              <a:rPr lang="en-US" baseline="0" dirty="0" smtClean="0"/>
              <a:t> </a:t>
            </a:r>
            <a:r>
              <a:rPr lang="en-US" dirty="0" smtClean="0"/>
              <a:t>Aggregating</a:t>
            </a:r>
            <a:r>
              <a:rPr lang="en-US" baseline="0" dirty="0" smtClean="0"/>
              <a:t> across many different items for alcohol but same cigarette item</a:t>
            </a:r>
          </a:p>
          <a:p>
            <a:r>
              <a:rPr lang="en-US" baseline="0" dirty="0" smtClean="0"/>
              <a:t>Variance in value to alcohol &gt; than cigarette? So we’re capturing more high-value alcohol here</a:t>
            </a:r>
            <a:r>
              <a:rPr lang="is-IS" baseline="0" dirty="0" smtClean="0"/>
              <a:t>…?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Less chosen alcohol items than cigarette items 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7F29D0-4D9B-3B49-96C6-799211544CC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2801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Early component is sampling?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7F29D0-4D9B-3B49-96C6-799211544CC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1189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More likely to look at cigarettes</a:t>
            </a:r>
            <a:r>
              <a:rPr lang="en-US" baseline="0" dirty="0" smtClean="0"/>
              <a:t> late on</a:t>
            </a:r>
            <a:r>
              <a:rPr lang="is-IS" baseline="0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7F29D0-4D9B-3B49-96C6-799211544CC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4783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About what we might expect, looks</a:t>
            </a:r>
            <a:r>
              <a:rPr lang="en-US" baseline="0" dirty="0" smtClean="0"/>
              <a:t> a lot like the both preferred substances trials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7F29D0-4D9B-3B49-96C6-799211544CC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7419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Still looking at high preference alcohol later in the trial (compare to sampling behavior of the high cig/low </a:t>
            </a:r>
            <a:r>
              <a:rPr lang="en-US" dirty="0" err="1" smtClean="0"/>
              <a:t>alc</a:t>
            </a:r>
            <a:r>
              <a:rPr lang="en-US" dirty="0" smtClean="0"/>
              <a:t> condition, (parallel</a:t>
            </a:r>
            <a:r>
              <a:rPr lang="en-US" baseline="0" dirty="0" smtClean="0"/>
              <a:t> lines))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7F29D0-4D9B-3B49-96C6-799211544CC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1223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Neutral not as indicative of which item preferred</a:t>
            </a:r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7F29D0-4D9B-3B49-96C6-799211544CC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4557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More rapid ‘jump’ than when choosing alcohol</a:t>
            </a:r>
            <a:r>
              <a:rPr lang="is-IS" dirty="0" smtClean="0"/>
              <a:t>… what does it mean?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7F29D0-4D9B-3B49-96C6-799211544CC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67683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break down by</a:t>
            </a:r>
            <a:r>
              <a:rPr lang="en-US" baseline="0" dirty="0" smtClean="0"/>
              <a:t> choice, each trial type</a:t>
            </a:r>
          </a:p>
          <a:p>
            <a:r>
              <a:rPr lang="en-US" baseline="0" dirty="0" smtClean="0"/>
              <a:t>start analysis at </a:t>
            </a:r>
            <a:r>
              <a:rPr lang="en-US" baseline="0" dirty="0" err="1" smtClean="0"/>
              <a:t>beginnig</a:t>
            </a:r>
            <a:r>
              <a:rPr lang="en-US" baseline="0" dirty="0" smtClean="0"/>
              <a:t> of trial</a:t>
            </a:r>
          </a:p>
          <a:p>
            <a:r>
              <a:rPr lang="en-US" baseline="0" dirty="0" smtClean="0"/>
              <a:t>below, raw number of trials incorporated into the analysis to know what's up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7F29D0-4D9B-3B49-96C6-799211544CC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1800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Gaze preference = priority</a:t>
            </a:r>
            <a:r>
              <a:rPr lang="en-US" baseline="0" dirty="0" smtClean="0"/>
              <a:t> of </a:t>
            </a:r>
            <a:r>
              <a:rPr lang="en-US" baseline="0" dirty="0" smtClean="0"/>
              <a:t>gaze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What we want from this population is a better understanding of whether pathology associated with alcohol or cigarettes may be exhibited through gaze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7F29D0-4D9B-3B49-96C6-799211544CC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5874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</a:t>
            </a:r>
            <a:r>
              <a:rPr lang="en-US" baseline="0" dirty="0" smtClean="0"/>
              <a:t> a trial, identify which item is looked at for each time step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Restrict </a:t>
            </a:r>
            <a:r>
              <a:rPr lang="en-US" dirty="0" smtClean="0"/>
              <a:t>to</a:t>
            </a:r>
            <a:r>
              <a:rPr lang="en-US" baseline="0" dirty="0" smtClean="0"/>
              <a:t> 1000 time steps the mean reaction time across all participants is greater than that (~1200 </a:t>
            </a:r>
            <a:r>
              <a:rPr lang="en-US" baseline="0" dirty="0" err="1" smtClean="0"/>
              <a:t>ms</a:t>
            </a:r>
            <a:r>
              <a:rPr lang="en-US" baseline="0" dirty="0" smtClean="0"/>
              <a:t>), so it encompasses a majority of trials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7F29D0-4D9B-3B49-96C6-799211544CC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794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Aggregation of trials:</a:t>
            </a:r>
            <a:r>
              <a:rPr lang="en-US" baseline="0" dirty="0" smtClean="0"/>
              <a:t> at each time point, sum number of instances of that object, then divide by number of trials (potential times could have looked at that item at that </a:t>
            </a:r>
            <a:r>
              <a:rPr lang="en-US" baseline="0" dirty="0" err="1" smtClean="0"/>
              <a:t>timestep</a:t>
            </a:r>
            <a:r>
              <a:rPr lang="en-US" baseline="0" dirty="0" smtClean="0"/>
              <a:t>)</a:t>
            </a:r>
            <a:endParaRPr lang="en-US" dirty="0" smtClean="0"/>
          </a:p>
          <a:p>
            <a:r>
              <a:rPr lang="en-US" dirty="0" smtClean="0"/>
              <a:t>Trials without a sample at </a:t>
            </a:r>
            <a:r>
              <a:rPr lang="en-US" dirty="0" err="1" smtClean="0"/>
              <a:t>timepoint</a:t>
            </a:r>
            <a:r>
              <a:rPr lang="en-US" baseline="0" dirty="0" smtClean="0"/>
              <a:t> </a:t>
            </a:r>
            <a:r>
              <a:rPr lang="en-US" i="1" baseline="0" dirty="0" smtClean="0"/>
              <a:t>t</a:t>
            </a:r>
            <a:r>
              <a:rPr lang="en-US" i="0" baseline="0" dirty="0" smtClean="0"/>
              <a:t> do not get counted for that </a:t>
            </a:r>
            <a:r>
              <a:rPr lang="en-US" i="0" baseline="0" dirty="0" err="1" smtClean="0"/>
              <a:t>timestep</a:t>
            </a:r>
            <a:r>
              <a:rPr lang="en-US" i="0" baseline="0" dirty="0" smtClean="0"/>
              <a:t> in aggregate accumulation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At </a:t>
            </a:r>
            <a:r>
              <a:rPr lang="en-US" dirty="0" smtClean="0"/>
              <a:t>some point, the </a:t>
            </a:r>
            <a:r>
              <a:rPr lang="en-US" dirty="0" err="1" smtClean="0"/>
              <a:t>liklihood</a:t>
            </a:r>
            <a:r>
              <a:rPr lang="en-US" baseline="0" dirty="0" smtClean="0"/>
              <a:t> </a:t>
            </a:r>
            <a:r>
              <a:rPr lang="en-US" baseline="0" dirty="0" smtClean="0"/>
              <a:t>of looking at each item will differ. When does this happen?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7F29D0-4D9B-3B49-96C6-799211544CC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232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High preference, selected alcohol</a:t>
            </a:r>
          </a:p>
          <a:p>
            <a:r>
              <a:rPr lang="en-US" dirty="0" smtClean="0"/>
              <a:t>Noisy, but seemingly there are </a:t>
            </a:r>
            <a:r>
              <a:rPr lang="en-US" dirty="0" smtClean="0"/>
              <a:t>trends</a:t>
            </a:r>
          </a:p>
          <a:p>
            <a:endParaRPr lang="en-US" dirty="0" smtClean="0"/>
          </a:p>
          <a:p>
            <a:r>
              <a:rPr lang="en-US" dirty="0" smtClean="0"/>
              <a:t>Individual subject is interesting, but what about whole-group level?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7F29D0-4D9B-3B49-96C6-799211544CC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8349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Care about the group-level </a:t>
            </a:r>
          </a:p>
          <a:p>
            <a:r>
              <a:rPr lang="en-US" baseline="0" dirty="0" smtClean="0"/>
              <a:t>Have dependent measure (mean fixation likelihood), have categorical predictor, now need a statistic to determine significance of differences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7F29D0-4D9B-3B49-96C6-799211544CC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8243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Run this for each trial type, broken down by the</a:t>
            </a:r>
            <a:r>
              <a:rPr lang="en-US" baseline="0" dirty="0" smtClean="0"/>
              <a:t> selected item in that trial</a:t>
            </a:r>
          </a:p>
          <a:p>
            <a:r>
              <a:rPr lang="en-US" baseline="0" dirty="0" smtClean="0"/>
              <a:t>[high preference, low cig high </a:t>
            </a:r>
            <a:r>
              <a:rPr lang="en-US" baseline="0" dirty="0" err="1" smtClean="0"/>
              <a:t>alc</a:t>
            </a:r>
            <a:r>
              <a:rPr lang="en-US" baseline="0" dirty="0" smtClean="0"/>
              <a:t>, high cig low </a:t>
            </a:r>
            <a:r>
              <a:rPr lang="en-US" baseline="0" dirty="0" err="1" smtClean="0"/>
              <a:t>alc</a:t>
            </a:r>
            <a:r>
              <a:rPr lang="en-US" baseline="0" dirty="0" smtClean="0"/>
              <a:t>, low preference</a:t>
            </a:r>
            <a:r>
              <a:rPr lang="en-US" baseline="0" dirty="0" smtClean="0"/>
              <a:t>]</a:t>
            </a:r>
          </a:p>
          <a:p>
            <a:endParaRPr lang="en-US" baseline="0" dirty="0" smtClean="0"/>
          </a:p>
          <a:p>
            <a:r>
              <a:rPr lang="en-US" baseline="0" dirty="0" smtClean="0"/>
              <a:t>Talk about stats with the CAAS statistician... need to synchronize dependent measures with CAAS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7F29D0-4D9B-3B49-96C6-799211544CC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9265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7F29D0-4D9B-3B49-96C6-799211544CC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8737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Earlier onset than selected alcohol (~ 50 </a:t>
            </a:r>
            <a:r>
              <a:rPr lang="en-US" dirty="0" err="1" smtClean="0"/>
              <a:t>ms</a:t>
            </a:r>
            <a:r>
              <a:rPr lang="en-US" dirty="0" smtClean="0"/>
              <a:t> for each comparison)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7F29D0-4D9B-3B49-96C6-799211544CC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8462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AA6DD9-24C3-174B-B1EC-655A410872EB}" type="datetimeFigureOut">
              <a:rPr lang="en-US" smtClean="0"/>
              <a:t>7/9/18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D423-16B3-9841-AC49-DD964F3811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2792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AA6DD9-24C3-174B-B1EC-655A410872EB}" type="datetimeFigureOut">
              <a:rPr lang="en-US" smtClean="0"/>
              <a:t>7/9/18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D423-16B3-9841-AC49-DD964F3811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146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AA6DD9-24C3-174B-B1EC-655A410872EB}" type="datetimeFigureOut">
              <a:rPr lang="en-US" smtClean="0"/>
              <a:t>7/9/18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D423-16B3-9841-AC49-DD964F3811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1952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AA6DD9-24C3-174B-B1EC-655A410872EB}" type="datetimeFigureOut">
              <a:rPr lang="en-US" smtClean="0"/>
              <a:t>7/9/18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D423-16B3-9841-AC49-DD964F3811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8437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AA6DD9-24C3-174B-B1EC-655A410872EB}" type="datetimeFigureOut">
              <a:rPr lang="en-US" smtClean="0"/>
              <a:t>7/9/18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D423-16B3-9841-AC49-DD964F3811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7203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AA6DD9-24C3-174B-B1EC-655A410872EB}" type="datetimeFigureOut">
              <a:rPr lang="en-US" smtClean="0"/>
              <a:t>7/9/18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D423-16B3-9841-AC49-DD964F3811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6807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AA6DD9-24C3-174B-B1EC-655A410872EB}" type="datetimeFigureOut">
              <a:rPr lang="en-US" smtClean="0"/>
              <a:t>7/9/18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D423-16B3-9841-AC49-DD964F3811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540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AA6DD9-24C3-174B-B1EC-655A410872EB}" type="datetimeFigureOut">
              <a:rPr lang="en-US" smtClean="0"/>
              <a:t>7/9/18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D423-16B3-9841-AC49-DD964F3811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99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AA6DD9-24C3-174B-B1EC-655A410872EB}" type="datetimeFigureOut">
              <a:rPr lang="en-US" smtClean="0"/>
              <a:t>7/9/18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D423-16B3-9841-AC49-DD964F3811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7531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AA6DD9-24C3-174B-B1EC-655A410872EB}" type="datetimeFigureOut">
              <a:rPr lang="en-US" smtClean="0"/>
              <a:t>7/9/18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D423-16B3-9841-AC49-DD964F3811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3443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AA6DD9-24C3-174B-B1EC-655A410872EB}" type="datetimeFigureOut">
              <a:rPr lang="en-US" smtClean="0"/>
              <a:t>7/9/18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D423-16B3-9841-AC49-DD964F3811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327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AA6DD9-24C3-174B-B1EC-655A410872EB}" type="datetimeFigureOut">
              <a:rPr lang="en-US" smtClean="0"/>
              <a:t>7/9/18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09D423-16B3-9841-AC49-DD964F3811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805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Does temporal evolution of </a:t>
            </a:r>
            <a:r>
              <a:rPr lang="en-US" dirty="0"/>
              <a:t>gaze during decision making predict choice in </a:t>
            </a:r>
            <a:r>
              <a:rPr lang="en-US" dirty="0" smtClean="0"/>
              <a:t>alcoholic smokers?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endParaRPr lang="en-US" sz="3200" smtClean="0"/>
          </a:p>
          <a:p>
            <a:r>
              <a:rPr lang="en-US" sz="3200" dirty="0" smtClean="0"/>
              <a:t>James Wilmott</a:t>
            </a:r>
          </a:p>
          <a:p>
            <a:r>
              <a:rPr lang="en-US" sz="3200" dirty="0" smtClean="0"/>
              <a:t>July 9, 2018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13951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Mean fixation likelihood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-246045" y="2041169"/>
            <a:ext cx="21917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Subject </a:t>
            </a:r>
            <a:r>
              <a:rPr lang="en-US" sz="2800" i="1" dirty="0" err="1" smtClean="0"/>
              <a:t>i</a:t>
            </a:r>
            <a:endParaRPr lang="en-US" sz="2800" dirty="0"/>
          </a:p>
        </p:txBody>
      </p:sp>
      <p:sp>
        <p:nvSpPr>
          <p:cNvPr id="4" name="Right Brace 3"/>
          <p:cNvSpPr/>
          <p:nvPr/>
        </p:nvSpPr>
        <p:spPr>
          <a:xfrm>
            <a:off x="4608576" y="2079314"/>
            <a:ext cx="402336" cy="3315646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>
            <a:off x="-31315" y="2602534"/>
            <a:ext cx="4639891" cy="1421430"/>
            <a:chOff x="371021" y="2991160"/>
            <a:chExt cx="7085222" cy="3349742"/>
          </a:xfrm>
        </p:grpSpPr>
        <p:sp>
          <p:nvSpPr>
            <p:cNvPr id="46" name="TextBox 45"/>
            <p:cNvSpPr txBox="1"/>
            <p:nvPr/>
          </p:nvSpPr>
          <p:spPr>
            <a:xfrm>
              <a:off x="469392" y="3447083"/>
              <a:ext cx="69555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[ 0 0 0 0 0.25 0.2 0.25 0.33 0.33 0.33 </a:t>
              </a:r>
              <a:r>
                <a:rPr lang="is-IS" dirty="0" smtClean="0"/>
                <a:t>….. 0.8</a:t>
              </a:r>
              <a:r>
                <a:rPr lang="en-US" dirty="0" smtClean="0"/>
                <a:t>]</a:t>
              </a:r>
              <a:endParaRPr lang="en-US" dirty="0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371021" y="2991160"/>
              <a:ext cx="17022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CD8AAF"/>
                  </a:solidFill>
                </a:rPr>
                <a:t>Alcohol</a:t>
              </a:r>
              <a:endParaRPr lang="en-US" dirty="0">
                <a:solidFill>
                  <a:srgbClr val="CD8AAF"/>
                </a:solidFill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469392" y="4758407"/>
              <a:ext cx="69555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[ 0 0 0 0 0.25 0.2 0.25 0.33 0.33 0.33 </a:t>
              </a:r>
              <a:r>
                <a:rPr lang="is-IS" dirty="0" smtClean="0"/>
                <a:t>….. 0.15</a:t>
              </a:r>
              <a:r>
                <a:rPr lang="en-US" dirty="0" smtClean="0"/>
                <a:t>]</a:t>
              </a:r>
              <a:endParaRPr lang="en-US" dirty="0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371021" y="4302484"/>
              <a:ext cx="17022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0070C0"/>
                  </a:solidFill>
                </a:rPr>
                <a:t>Cigarette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500707" y="5971570"/>
              <a:ext cx="69555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[ 0 0 0 0 0.25 0.2 0.25 0.33 0.33 0.33 </a:t>
              </a:r>
              <a:r>
                <a:rPr lang="is-IS" dirty="0" smtClean="0"/>
                <a:t>….. 0.05</a:t>
              </a:r>
              <a:r>
                <a:rPr lang="en-US" dirty="0" smtClean="0"/>
                <a:t>]</a:t>
              </a:r>
              <a:endParaRPr lang="en-US" dirty="0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402336" y="5515647"/>
              <a:ext cx="170223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00B0F0"/>
                  </a:solidFill>
                </a:rPr>
                <a:t>Neutral</a:t>
              </a:r>
              <a:endParaRPr lang="en-US" dirty="0">
                <a:solidFill>
                  <a:srgbClr val="00B0F0"/>
                </a:solidFill>
              </a:endParaRP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-136317" y="4451934"/>
            <a:ext cx="21917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Subject </a:t>
            </a:r>
            <a:r>
              <a:rPr lang="en-US" sz="2800" i="1" dirty="0" smtClean="0"/>
              <a:t>i+1</a:t>
            </a:r>
            <a:endParaRPr lang="en-US" sz="2800" dirty="0"/>
          </a:p>
        </p:txBody>
      </p:sp>
      <p:sp>
        <p:nvSpPr>
          <p:cNvPr id="19" name="TextBox 18"/>
          <p:cNvSpPr txBox="1"/>
          <p:nvPr/>
        </p:nvSpPr>
        <p:spPr>
          <a:xfrm>
            <a:off x="115986" y="4940238"/>
            <a:ext cx="14676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/>
              <a:t>e</a:t>
            </a:r>
            <a:r>
              <a:rPr lang="en-US" sz="2800" smtClean="0"/>
              <a:t>tc.</a:t>
            </a:r>
            <a:endParaRPr lang="en-US" sz="2800" dirty="0"/>
          </a:p>
        </p:txBody>
      </p:sp>
      <p:grpSp>
        <p:nvGrpSpPr>
          <p:cNvPr id="5" name="Group 4"/>
          <p:cNvGrpSpPr/>
          <p:nvPr/>
        </p:nvGrpSpPr>
        <p:grpSpPr>
          <a:xfrm>
            <a:off x="4979596" y="2795999"/>
            <a:ext cx="7212403" cy="2540699"/>
            <a:chOff x="4979597" y="1833069"/>
            <a:chExt cx="7085222" cy="3503630"/>
          </a:xfrm>
        </p:grpSpPr>
        <p:sp>
          <p:nvSpPr>
            <p:cNvPr id="20" name="TextBox 19"/>
            <p:cNvSpPr txBox="1"/>
            <p:nvPr/>
          </p:nvSpPr>
          <p:spPr>
            <a:xfrm>
              <a:off x="5077968" y="2288992"/>
              <a:ext cx="695553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/>
                <a:t>[ 0.1 0.1 0.15 0.1 0.167</a:t>
              </a:r>
              <a:r>
                <a:rPr lang="is-IS" sz="2800" dirty="0" smtClean="0"/>
                <a:t>….. 0.7</a:t>
              </a:r>
              <a:r>
                <a:rPr lang="en-US" sz="2800" dirty="0" smtClean="0"/>
                <a:t>]</a:t>
              </a:r>
              <a:endParaRPr lang="en-US" sz="2800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979597" y="1833069"/>
              <a:ext cx="170223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>
                  <a:solidFill>
                    <a:srgbClr val="CD8AAF"/>
                  </a:solidFill>
                </a:rPr>
                <a:t>Alcohol</a:t>
              </a:r>
              <a:endParaRPr lang="en-US" sz="2800" dirty="0">
                <a:solidFill>
                  <a:srgbClr val="CD8AAF"/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5077968" y="3600316"/>
              <a:ext cx="695553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/>
                <a:t>[0 0.05 0.0675 0.1 0.1 </a:t>
              </a:r>
              <a:r>
                <a:rPr lang="is-IS" sz="2800" dirty="0" smtClean="0"/>
                <a:t>….. 0.225</a:t>
              </a:r>
              <a:r>
                <a:rPr lang="en-US" sz="2800" dirty="0" smtClean="0"/>
                <a:t>]</a:t>
              </a:r>
              <a:endParaRPr lang="en-US" sz="2800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4979597" y="3144393"/>
              <a:ext cx="170223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>
                  <a:solidFill>
                    <a:srgbClr val="0070C0"/>
                  </a:solidFill>
                </a:rPr>
                <a:t>Cigarette</a:t>
              </a:r>
              <a:endParaRPr lang="en-US" sz="2800" dirty="0">
                <a:solidFill>
                  <a:srgbClr val="0070C0"/>
                </a:solidFill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5109283" y="4813479"/>
              <a:ext cx="695553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/>
                <a:t>[ 0 0 0 0 0.1 0.115 0.12 </a:t>
              </a:r>
              <a:r>
                <a:rPr lang="is-IS" sz="2800" dirty="0" smtClean="0"/>
                <a:t>….. 0.075</a:t>
              </a:r>
              <a:r>
                <a:rPr lang="en-US" sz="2800" dirty="0" smtClean="0"/>
                <a:t>]</a:t>
              </a:r>
              <a:endParaRPr lang="en-US" sz="2800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5010912" y="4357556"/>
              <a:ext cx="1702238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>
                  <a:solidFill>
                    <a:srgbClr val="00B0F0"/>
                  </a:solidFill>
                </a:rPr>
                <a:t>Neutral</a:t>
              </a:r>
              <a:endParaRPr lang="en-US" sz="2800" dirty="0">
                <a:solidFill>
                  <a:srgbClr val="00B0F0"/>
                </a:solidFill>
              </a:endParaRPr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7148403" y="1877776"/>
            <a:ext cx="24174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Sample means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166806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8675" y="307977"/>
            <a:ext cx="10515600" cy="1325563"/>
          </a:xfrm>
        </p:spPr>
        <p:txBody>
          <a:bodyPr/>
          <a:lstStyle/>
          <a:p>
            <a:pPr algn="ctr"/>
            <a:r>
              <a:rPr lang="en-US" dirty="0" smtClean="0"/>
              <a:t>Group level analysis 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57163" y="2380989"/>
            <a:ext cx="1185862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At each time point: </a:t>
            </a:r>
          </a:p>
          <a:p>
            <a:pPr algn="ctr"/>
            <a:endParaRPr lang="en-US" sz="2800" dirty="0"/>
          </a:p>
          <a:p>
            <a:pPr algn="ctr"/>
            <a:r>
              <a:rPr lang="en-US" sz="2800" dirty="0" smtClean="0"/>
              <a:t>Mean fixation likelihood ~ Intercept + item + random effect of subject + error</a:t>
            </a:r>
            <a:endParaRPr lang="en-US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157163" y="3991489"/>
            <a:ext cx="1185038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Follow-up comparisons: </a:t>
            </a:r>
          </a:p>
          <a:p>
            <a:endParaRPr lang="en-US" sz="2800" dirty="0"/>
          </a:p>
          <a:p>
            <a:pPr algn="ctr"/>
            <a:r>
              <a:rPr lang="en-US" sz="2800" dirty="0" smtClean="0"/>
              <a:t>Alcohol – Cigarette</a:t>
            </a:r>
          </a:p>
          <a:p>
            <a:pPr algn="ctr"/>
            <a:r>
              <a:rPr lang="en-US" sz="2800" dirty="0" smtClean="0"/>
              <a:t>Alcohol – Neutral</a:t>
            </a:r>
          </a:p>
          <a:p>
            <a:pPr algn="ctr"/>
            <a:r>
              <a:rPr lang="en-US" sz="2800" dirty="0" smtClean="0"/>
              <a:t>Cigarette - Neutral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972969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Both preferred substance trials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4478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881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5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113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Key takeaways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Chosen item more likely to be fixated late in trials</a:t>
            </a:r>
          </a:p>
          <a:p>
            <a:pPr lvl="1"/>
            <a:r>
              <a:rPr lang="en-US" dirty="0" smtClean="0"/>
              <a:t>Positive slope for chosen item curve</a:t>
            </a:r>
          </a:p>
          <a:p>
            <a:pPr lvl="1"/>
            <a:endParaRPr lang="en-US" dirty="0"/>
          </a:p>
          <a:p>
            <a:r>
              <a:rPr lang="en-US" dirty="0" smtClean="0"/>
              <a:t>Earlier onset of gaze priority when choosing alcohol or cigarette</a:t>
            </a:r>
          </a:p>
          <a:p>
            <a:pPr lvl="1"/>
            <a:r>
              <a:rPr lang="en-US" dirty="0" smtClean="0"/>
              <a:t>Late onset much earlier for addictive substances than neutral</a:t>
            </a:r>
          </a:p>
          <a:p>
            <a:pPr lvl="1"/>
            <a:r>
              <a:rPr lang="en-US" dirty="0" smtClean="0"/>
              <a:t>Cigarette may differentiate earlier than alcohol (earlier late component onset by ~50 </a:t>
            </a:r>
            <a:r>
              <a:rPr lang="en-US" dirty="0" err="1" smtClean="0"/>
              <a:t>ms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3354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High cigarette/low alcohol trials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2241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721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114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68" t="58389" r="55530" b="22887"/>
          <a:stretch/>
        </p:blipFill>
        <p:spPr>
          <a:xfrm>
            <a:off x="5372678" y="424227"/>
            <a:ext cx="7447972" cy="5860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47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414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Key takeaways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Late period before decision predictive of choice</a:t>
            </a:r>
          </a:p>
          <a:p>
            <a:pPr lvl="1"/>
            <a:r>
              <a:rPr lang="en-US" dirty="0" smtClean="0"/>
              <a:t>Positive slope for chosen item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Sampling of low-preference alcohol overrides gaze priority to high preference cigarette</a:t>
            </a:r>
          </a:p>
          <a:p>
            <a:pPr lvl="1"/>
            <a:r>
              <a:rPr lang="en-US" dirty="0" smtClean="0"/>
              <a:t>Earlier onset when selecting alcohol</a:t>
            </a:r>
          </a:p>
          <a:p>
            <a:pPr lvl="1"/>
            <a:r>
              <a:rPr lang="en-US" dirty="0" smtClean="0"/>
              <a:t>Early component when selecting cigarette indicate sampling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3137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Low cigarette/ high alcohol trials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6459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7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918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93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Key takeaways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High preference alcohol more strongly attracts gaze</a:t>
            </a:r>
          </a:p>
          <a:p>
            <a:pPr lvl="1"/>
            <a:r>
              <a:rPr lang="en-US" dirty="0" smtClean="0"/>
              <a:t>Earlier onset of late component when selecting alcohol</a:t>
            </a:r>
          </a:p>
          <a:p>
            <a:pPr lvl="1"/>
            <a:r>
              <a:rPr lang="en-US" dirty="0" smtClean="0"/>
              <a:t>When selecting cigarette, persistence of alcohol to attract gaze until late in trial</a:t>
            </a:r>
          </a:p>
          <a:p>
            <a:pPr lvl="1"/>
            <a:endParaRPr lang="en-US" dirty="0"/>
          </a:p>
          <a:p>
            <a:r>
              <a:rPr lang="en-US" dirty="0" smtClean="0"/>
              <a:t>Gaze less predictive of neutral item choice</a:t>
            </a:r>
          </a:p>
          <a:p>
            <a:pPr lvl="1"/>
            <a:r>
              <a:rPr lang="en-US" dirty="0" smtClean="0"/>
              <a:t>Decreased difference between neutral and addictive substances</a:t>
            </a:r>
            <a:endParaRPr lang="en-US" dirty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577639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Both low preference trials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400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195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039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68" t="58389" r="55530" b="22887"/>
          <a:stretch/>
        </p:blipFill>
        <p:spPr>
          <a:xfrm>
            <a:off x="5372678" y="424227"/>
            <a:ext cx="7447972" cy="586031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12725" y="592076"/>
            <a:ext cx="543083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</a:t>
            </a:r>
            <a:r>
              <a:rPr lang="en-US" sz="2400" dirty="0" smtClean="0"/>
              <a:t>igh preference substances: </a:t>
            </a:r>
          </a:p>
          <a:p>
            <a:r>
              <a:rPr lang="en-US" sz="2400" i="1" dirty="0" smtClean="0"/>
              <a:t>substances of primary use</a:t>
            </a:r>
          </a:p>
          <a:p>
            <a:r>
              <a:rPr lang="en-US" sz="2400" dirty="0" smtClean="0"/>
              <a:t>    -e.g., Heineken and Marlboro</a:t>
            </a:r>
          </a:p>
          <a:p>
            <a:endParaRPr lang="en-US" sz="2400" dirty="0"/>
          </a:p>
          <a:p>
            <a:r>
              <a:rPr lang="en-US" sz="2400" dirty="0" smtClean="0"/>
              <a:t>Low preference substances: </a:t>
            </a:r>
          </a:p>
          <a:p>
            <a:r>
              <a:rPr lang="en-US" sz="2400" i="1" dirty="0" smtClean="0"/>
              <a:t>other brands/categories</a:t>
            </a:r>
          </a:p>
          <a:p>
            <a:r>
              <a:rPr lang="en-US" sz="2400" dirty="0" smtClean="0"/>
              <a:t>    - e.g., Budweiser/vodka and Newport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30477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581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Key takeaways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Similar to both preferred substances trials</a:t>
            </a:r>
          </a:p>
          <a:p>
            <a:pPr lvl="1"/>
            <a:r>
              <a:rPr lang="en-US" dirty="0" smtClean="0"/>
              <a:t>Late component onset ~ half way through a trial</a:t>
            </a:r>
          </a:p>
          <a:p>
            <a:pPr lvl="1"/>
            <a:endParaRPr lang="en-US" dirty="0"/>
          </a:p>
          <a:p>
            <a:r>
              <a:rPr lang="en-US" dirty="0" smtClean="0"/>
              <a:t>When choosing cigarette, differentiates between items earlier than choosing alcohol (or neutral)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4597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Overall conclusions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478153"/>
            <a:ext cx="10515600" cy="4351338"/>
          </a:xfrm>
        </p:spPr>
        <p:txBody>
          <a:bodyPr>
            <a:noAutofit/>
          </a:bodyPr>
          <a:lstStyle/>
          <a:p>
            <a:r>
              <a:rPr lang="en-US" dirty="0" smtClean="0"/>
              <a:t>Gaze predictive of choice</a:t>
            </a:r>
          </a:p>
          <a:p>
            <a:pPr lvl="1"/>
            <a:r>
              <a:rPr lang="en-US" dirty="0" smtClean="0"/>
              <a:t>Late component reveals higher likelihood of fixating chosen item</a:t>
            </a:r>
          </a:p>
          <a:p>
            <a:pPr lvl="1"/>
            <a:endParaRPr lang="en-US" dirty="0"/>
          </a:p>
          <a:p>
            <a:r>
              <a:rPr lang="en-US" dirty="0" smtClean="0"/>
              <a:t>Onset of late component differs depending on value of items</a:t>
            </a:r>
          </a:p>
          <a:p>
            <a:pPr lvl="1"/>
            <a:r>
              <a:rPr lang="en-US" dirty="0" smtClean="0"/>
              <a:t>Early onset for similarly valued items (both preferred and low preference trials)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Prioritization of gaze at alcohol during unequal values trials?</a:t>
            </a:r>
          </a:p>
          <a:p>
            <a:pPr lvl="1"/>
            <a:r>
              <a:rPr lang="en-US" dirty="0" smtClean="0"/>
              <a:t>Low value alcohol -&gt; Strong preference when chosen, early sampling when not</a:t>
            </a:r>
          </a:p>
          <a:p>
            <a:pPr lvl="1"/>
            <a:r>
              <a:rPr lang="en-US" dirty="0" smtClean="0"/>
              <a:t>High value alcohol -&gt; No sampling of cigarette when chosen, later onset significance of cig/</a:t>
            </a:r>
            <a:r>
              <a:rPr lang="en-US" dirty="0" err="1" smtClean="0"/>
              <a:t>alc</a:t>
            </a:r>
            <a:r>
              <a:rPr lang="en-US" dirty="0" smtClean="0"/>
              <a:t> comparison when cigarette chosen</a:t>
            </a:r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7243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questions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Are there individual differences in the predictability of choice by gaze?</a:t>
            </a:r>
          </a:p>
          <a:p>
            <a:pPr lvl="1"/>
            <a:r>
              <a:rPr lang="en-US" dirty="0" smtClean="0"/>
              <a:t>Must take different modelling approach (multinomial logistic regression?)</a:t>
            </a:r>
          </a:p>
          <a:p>
            <a:endParaRPr lang="en-US" dirty="0"/>
          </a:p>
          <a:p>
            <a:r>
              <a:rPr lang="en-US" dirty="0" smtClean="0"/>
              <a:t>Is the evolution of gaze predictive of cravings?</a:t>
            </a:r>
          </a:p>
          <a:p>
            <a:pPr lvl="1"/>
            <a:r>
              <a:rPr lang="en-US" dirty="0" smtClean="0"/>
              <a:t>Incorporate subjective craving ratings from cue-reactivity session into model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622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68" t="58389" r="55530" b="22887"/>
          <a:stretch/>
        </p:blipFill>
        <p:spPr>
          <a:xfrm>
            <a:off x="5372678" y="424227"/>
            <a:ext cx="7447972" cy="586031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12725" y="592076"/>
            <a:ext cx="5430838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</a:t>
            </a:r>
            <a:r>
              <a:rPr lang="en-US" sz="2400" dirty="0" smtClean="0"/>
              <a:t>igh preference substances: </a:t>
            </a:r>
          </a:p>
          <a:p>
            <a:r>
              <a:rPr lang="en-US" sz="2400" i="1" dirty="0" smtClean="0"/>
              <a:t>substances of primary use</a:t>
            </a:r>
          </a:p>
          <a:p>
            <a:r>
              <a:rPr lang="en-US" sz="2400" dirty="0" smtClean="0"/>
              <a:t>    -e.g., Heineken and Marlboro</a:t>
            </a:r>
          </a:p>
          <a:p>
            <a:endParaRPr lang="en-US" sz="2400" dirty="0"/>
          </a:p>
          <a:p>
            <a:r>
              <a:rPr lang="en-US" sz="2400" dirty="0" smtClean="0"/>
              <a:t>Low preference substances: </a:t>
            </a:r>
          </a:p>
          <a:p>
            <a:r>
              <a:rPr lang="en-US" sz="2400" i="1" dirty="0" smtClean="0"/>
              <a:t>other brands/categories</a:t>
            </a:r>
          </a:p>
          <a:p>
            <a:r>
              <a:rPr lang="en-US" sz="2400" dirty="0" smtClean="0"/>
              <a:t>    - e.g., Budweiser/vodka and Newport</a:t>
            </a:r>
          </a:p>
          <a:p>
            <a:endParaRPr lang="en-US" sz="2400" dirty="0"/>
          </a:p>
          <a:p>
            <a:r>
              <a:rPr lang="en-US" sz="2400" dirty="0" smtClean="0"/>
              <a:t>160 sequential trials across 4 blocks:</a:t>
            </a:r>
          </a:p>
          <a:p>
            <a:r>
              <a:rPr lang="en-US" sz="2400" dirty="0" smtClean="0"/>
              <a:t>    - 80 high preference trials</a:t>
            </a:r>
          </a:p>
          <a:p>
            <a:r>
              <a:rPr lang="en-US" sz="2400" dirty="0" smtClean="0"/>
              <a:t>    - 30 low cigarette, high alcohol trials</a:t>
            </a:r>
          </a:p>
          <a:p>
            <a:r>
              <a:rPr lang="en-US" sz="2400" dirty="0"/>
              <a:t> </a:t>
            </a:r>
            <a:r>
              <a:rPr lang="en-US" sz="2400" dirty="0" smtClean="0"/>
              <a:t>   - 30 high cigarette, low alcohol trials</a:t>
            </a:r>
          </a:p>
          <a:p>
            <a:r>
              <a:rPr lang="en-US" sz="2400" dirty="0"/>
              <a:t> </a:t>
            </a:r>
            <a:r>
              <a:rPr lang="en-US" sz="2400" dirty="0" smtClean="0"/>
              <a:t>   - 20 low preference trials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64619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68" t="77560" r="55530" b="6551"/>
          <a:stretch/>
        </p:blipFill>
        <p:spPr>
          <a:xfrm>
            <a:off x="724464" y="-75691"/>
            <a:ext cx="10384260" cy="6933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89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Temporal evolution of gaze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Is the temporal change in priority of gaze across trials predictive of choice?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Are there differences across trial types in the timing of choice prediction?</a:t>
            </a:r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433780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Dependent measure: fixation likelihood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8957" y="1848545"/>
            <a:ext cx="11770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Trial </a:t>
            </a:r>
            <a:r>
              <a:rPr lang="en-US" sz="2800" i="1" dirty="0" smtClean="0"/>
              <a:t>n</a:t>
            </a:r>
            <a:endParaRPr lang="en-US" sz="2800" dirty="0"/>
          </a:p>
        </p:txBody>
      </p:sp>
      <p:grpSp>
        <p:nvGrpSpPr>
          <p:cNvPr id="40" name="Group 39"/>
          <p:cNvGrpSpPr/>
          <p:nvPr/>
        </p:nvGrpSpPr>
        <p:grpSpPr>
          <a:xfrm>
            <a:off x="150615" y="2328862"/>
            <a:ext cx="11160322" cy="1466847"/>
            <a:chOff x="150615" y="2786066"/>
            <a:chExt cx="11160322" cy="1466847"/>
          </a:xfrm>
        </p:grpSpPr>
        <p:sp>
          <p:nvSpPr>
            <p:cNvPr id="3" name="TextBox 2"/>
            <p:cNvSpPr txBox="1"/>
            <p:nvPr/>
          </p:nvSpPr>
          <p:spPr>
            <a:xfrm>
              <a:off x="838200" y="2786066"/>
              <a:ext cx="1047273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smtClean="0"/>
                <a:t>[ 0 0 0 </a:t>
              </a:r>
              <a:r>
                <a:rPr lang="en-US" sz="3200" dirty="0" smtClean="0">
                  <a:solidFill>
                    <a:srgbClr val="CD8AAF"/>
                  </a:solidFill>
                </a:rPr>
                <a:t>A A A A A </a:t>
              </a:r>
              <a:r>
                <a:rPr lang="en-US" sz="3200" dirty="0" smtClean="0"/>
                <a:t>0 0 </a:t>
              </a:r>
              <a:r>
                <a:rPr lang="en-US" sz="3200" dirty="0" smtClean="0">
                  <a:solidFill>
                    <a:srgbClr val="0070C0"/>
                  </a:solidFill>
                </a:rPr>
                <a:t>C C C C C C C C C C C </a:t>
              </a:r>
              <a:r>
                <a:rPr lang="en-US" sz="3200" dirty="0" smtClean="0"/>
                <a:t>0 0 </a:t>
              </a:r>
              <a:r>
                <a:rPr lang="en-US" sz="3200" dirty="0" smtClean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N N N N</a:t>
              </a:r>
              <a:r>
                <a:rPr lang="is-IS" sz="3200" dirty="0" smtClean="0"/>
                <a:t>….... </a:t>
              </a:r>
              <a:r>
                <a:rPr lang="is-IS" sz="3200" dirty="0" smtClean="0">
                  <a:solidFill>
                    <a:srgbClr val="CD8AAF"/>
                  </a:solidFill>
                </a:rPr>
                <a:t>A</a:t>
              </a:r>
              <a:r>
                <a:rPr lang="en-US" sz="3200" dirty="0" smtClean="0"/>
                <a:t>]</a:t>
              </a:r>
              <a:endParaRPr lang="en-US" sz="3200" dirty="0"/>
            </a:p>
          </p:txBody>
        </p:sp>
        <p:grpSp>
          <p:nvGrpSpPr>
            <p:cNvPr id="39" name="Group 38"/>
            <p:cNvGrpSpPr/>
            <p:nvPr/>
          </p:nvGrpSpPr>
          <p:grpSpPr>
            <a:xfrm>
              <a:off x="1305997" y="3344391"/>
              <a:ext cx="9662803" cy="908522"/>
              <a:chOff x="1305997" y="3344391"/>
              <a:chExt cx="9662803" cy="908522"/>
            </a:xfrm>
          </p:grpSpPr>
          <p:sp>
            <p:nvSpPr>
              <p:cNvPr id="6" name="TextBox 5"/>
              <p:cNvSpPr txBox="1"/>
              <p:nvPr/>
            </p:nvSpPr>
            <p:spPr>
              <a:xfrm rot="16200000">
                <a:off x="1100139" y="3677723"/>
                <a:ext cx="78104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mtClean="0"/>
                  <a:t>-1000</a:t>
                </a:r>
                <a:endParaRPr lang="en-US"/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 rot="16200000">
                <a:off x="1398032" y="3562411"/>
                <a:ext cx="78104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mtClean="0"/>
                  <a:t>-999</a:t>
                </a:r>
                <a:endParaRPr lang="en-US"/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 rot="16200000">
                <a:off x="1684258" y="3562915"/>
                <a:ext cx="78104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mtClean="0"/>
                  <a:t>-998</a:t>
                </a:r>
                <a:endParaRPr lang="en-US"/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 rot="16200000">
                <a:off x="1993824" y="3558149"/>
                <a:ext cx="78104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-997</a:t>
                </a:r>
                <a:endParaRPr lang="en-US" dirty="0"/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 rot="16200000">
                <a:off x="2336251" y="3571932"/>
                <a:ext cx="78104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-996</a:t>
                </a:r>
                <a:endParaRPr lang="en-US" dirty="0"/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 rot="16200000">
                <a:off x="2622477" y="3572436"/>
                <a:ext cx="78104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-995</a:t>
                </a:r>
                <a:endParaRPr lang="en-US" dirty="0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 rot="16200000">
                <a:off x="2932043" y="3567670"/>
                <a:ext cx="78104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-994</a:t>
                </a:r>
                <a:endParaRPr lang="en-US" dirty="0"/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 rot="16200000">
                <a:off x="3301375" y="3559782"/>
                <a:ext cx="78104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-993</a:t>
                </a:r>
                <a:endParaRPr lang="en-US" dirty="0"/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 rot="16200000">
                <a:off x="3587601" y="3560286"/>
                <a:ext cx="78104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-992</a:t>
                </a:r>
                <a:endParaRPr lang="en-US" dirty="0"/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 rot="16200000">
                <a:off x="3897167" y="3555520"/>
                <a:ext cx="78104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-991</a:t>
                </a:r>
                <a:endParaRPr lang="en-US" dirty="0"/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 rot="16200000">
                <a:off x="4239594" y="3569303"/>
                <a:ext cx="78104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-990</a:t>
                </a:r>
                <a:endParaRPr lang="en-US" dirty="0"/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 rot="16200000">
                <a:off x="4525820" y="3569807"/>
                <a:ext cx="78104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-989</a:t>
                </a:r>
                <a:endParaRPr lang="en-US" dirty="0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 rot="16200000">
                <a:off x="4835386" y="3565041"/>
                <a:ext cx="78104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-988</a:t>
                </a:r>
                <a:endParaRPr lang="en-US" dirty="0"/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 rot="16200000">
                <a:off x="5154473" y="3567165"/>
                <a:ext cx="78104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-987</a:t>
                </a:r>
                <a:endParaRPr lang="en-US" dirty="0"/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 rot="16200000">
                <a:off x="5464039" y="3562399"/>
                <a:ext cx="78104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-986</a:t>
                </a:r>
                <a:endParaRPr lang="en-US" dirty="0"/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 rot="16200000">
                <a:off x="5833371" y="3554511"/>
                <a:ext cx="78104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-985</a:t>
                </a:r>
                <a:endParaRPr lang="en-US" dirty="0"/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 rot="16200000">
                <a:off x="6119597" y="3555015"/>
                <a:ext cx="78104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-984</a:t>
                </a:r>
                <a:endParaRPr lang="en-US" dirty="0"/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 rot="16200000">
                <a:off x="6429163" y="3550249"/>
                <a:ext cx="78104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-983</a:t>
                </a:r>
                <a:endParaRPr lang="en-US" dirty="0"/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 rot="16200000">
                <a:off x="6771590" y="3564032"/>
                <a:ext cx="78104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-982</a:t>
                </a:r>
                <a:endParaRPr lang="en-US" dirty="0"/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 rot="16200000">
                <a:off x="7057816" y="3564536"/>
                <a:ext cx="78104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-981</a:t>
                </a:r>
                <a:endParaRPr lang="en-US" dirty="0"/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 rot="16200000">
                <a:off x="7367382" y="3559770"/>
                <a:ext cx="78104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-980</a:t>
                </a:r>
                <a:endParaRPr lang="en-US" dirty="0"/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 rot="16200000">
                <a:off x="7676948" y="3565148"/>
                <a:ext cx="78104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-979</a:t>
                </a:r>
                <a:endParaRPr lang="en-US" dirty="0"/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 rot="16200000">
                <a:off x="7963174" y="3565652"/>
                <a:ext cx="78104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-978</a:t>
                </a:r>
                <a:endParaRPr lang="en-US" dirty="0"/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 rot="16200000">
                <a:off x="8272740" y="3560886"/>
                <a:ext cx="78104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-977</a:t>
                </a:r>
                <a:endParaRPr lang="en-US" dirty="0"/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 rot="16200000">
                <a:off x="8615167" y="3574669"/>
                <a:ext cx="78104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-976</a:t>
                </a:r>
                <a:endParaRPr lang="en-US" dirty="0"/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 rot="16200000">
                <a:off x="8901393" y="3575173"/>
                <a:ext cx="78104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-975</a:t>
                </a:r>
                <a:endParaRPr lang="en-US" dirty="0"/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 rot="16200000">
                <a:off x="9210959" y="3570407"/>
                <a:ext cx="78104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-974</a:t>
                </a:r>
                <a:endParaRPr lang="en-US" dirty="0"/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 rot="16200000">
                <a:off x="10557359" y="3456819"/>
                <a:ext cx="4535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mtClean="0"/>
                  <a:t>0</a:t>
                </a:r>
                <a:endParaRPr lang="en-US" dirty="0"/>
              </a:p>
            </p:txBody>
          </p:sp>
          <p:sp>
            <p:nvSpPr>
              <p:cNvPr id="34" name="TextBox 33"/>
              <p:cNvSpPr txBox="1"/>
              <p:nvPr/>
            </p:nvSpPr>
            <p:spPr>
              <a:xfrm rot="16200000">
                <a:off x="10052794" y="3530037"/>
                <a:ext cx="295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i="1" dirty="0" smtClean="0"/>
                  <a:t>t</a:t>
                </a:r>
                <a:endParaRPr lang="en-US" i="1" dirty="0"/>
              </a:p>
            </p:txBody>
          </p:sp>
        </p:grpSp>
        <p:sp>
          <p:nvSpPr>
            <p:cNvPr id="35" name="TextBox 34"/>
            <p:cNvSpPr txBox="1"/>
            <p:nvPr/>
          </p:nvSpPr>
          <p:spPr>
            <a:xfrm>
              <a:off x="150615" y="3567017"/>
              <a:ext cx="89951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smtClean="0"/>
                <a:t>Time</a:t>
              </a:r>
              <a:endParaRPr lang="en-US" sz="200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76211" y="2944280"/>
              <a:ext cx="89951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smtClean="0"/>
                <a:t>Item</a:t>
              </a:r>
              <a:endParaRPr lang="en-US" sz="2000"/>
            </a:p>
          </p:txBody>
        </p:sp>
      </p:grpSp>
    </p:spTree>
    <p:extLst>
      <p:ext uri="{BB962C8B-B14F-4D97-AF65-F5344CB8AC3E}">
        <p14:creationId xmlns:p14="http://schemas.microsoft.com/office/powerpoint/2010/main" val="1614217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Dependent measure: fixation likelihood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371021" y="2079314"/>
            <a:ext cx="21917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Subject </a:t>
            </a:r>
            <a:r>
              <a:rPr lang="en-US" sz="2800" i="1" dirty="0" err="1" smtClean="0"/>
              <a:t>i</a:t>
            </a:r>
            <a:endParaRPr lang="en-US" sz="2800" dirty="0"/>
          </a:p>
        </p:txBody>
      </p:sp>
      <p:sp>
        <p:nvSpPr>
          <p:cNvPr id="38" name="TextBox 37"/>
          <p:cNvSpPr txBox="1"/>
          <p:nvPr/>
        </p:nvSpPr>
        <p:spPr>
          <a:xfrm>
            <a:off x="333774" y="2812212"/>
            <a:ext cx="4458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[ 0 0 0 </a:t>
            </a:r>
            <a:r>
              <a:rPr lang="en-US" dirty="0" smtClean="0">
                <a:solidFill>
                  <a:srgbClr val="CD8AAF"/>
                </a:solidFill>
              </a:rPr>
              <a:t>A A </a:t>
            </a:r>
            <a:r>
              <a:rPr lang="en-US" dirty="0" smtClean="0"/>
              <a:t>0 0 </a:t>
            </a:r>
            <a:r>
              <a:rPr lang="en-US" dirty="0" smtClean="0">
                <a:solidFill>
                  <a:srgbClr val="0070C0"/>
                </a:solidFill>
              </a:rPr>
              <a:t>C C C C C </a:t>
            </a:r>
            <a:r>
              <a:rPr lang="en-US" dirty="0" smtClean="0"/>
              <a:t>0 0</a:t>
            </a:r>
            <a:r>
              <a:rPr lang="en-U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 N N</a:t>
            </a:r>
            <a:r>
              <a:rPr lang="is-IS" dirty="0" smtClean="0"/>
              <a:t>….... </a:t>
            </a:r>
            <a:r>
              <a:rPr lang="is-IS" dirty="0" smtClean="0">
                <a:solidFill>
                  <a:srgbClr val="CD8AAF"/>
                </a:solidFill>
              </a:rPr>
              <a:t>A</a:t>
            </a:r>
            <a:r>
              <a:rPr lang="en-US" dirty="0" smtClean="0"/>
              <a:t>]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333773" y="3861926"/>
            <a:ext cx="4458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[ 0 </a:t>
            </a:r>
            <a:r>
              <a:rPr lang="en-US" dirty="0">
                <a:solidFill>
                  <a:srgbClr val="0070C0"/>
                </a:solidFill>
              </a:rPr>
              <a:t>C C C C </a:t>
            </a:r>
            <a:r>
              <a:rPr lang="en-US" dirty="0" smtClean="0"/>
              <a:t>0 0</a:t>
            </a:r>
            <a:r>
              <a:rPr lang="en-US" dirty="0">
                <a:solidFill>
                  <a:srgbClr val="CD8AAF"/>
                </a:solidFill>
              </a:rPr>
              <a:t> A </a:t>
            </a:r>
            <a:r>
              <a:rPr lang="en-US" dirty="0" smtClean="0">
                <a:solidFill>
                  <a:srgbClr val="CD8AAF"/>
                </a:solidFill>
              </a:rPr>
              <a:t>A</a:t>
            </a:r>
            <a:r>
              <a:rPr lang="en-US" dirty="0">
                <a:solidFill>
                  <a:srgbClr val="CD8AAF"/>
                </a:solidFill>
              </a:rPr>
              <a:t> A A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0070C0"/>
                </a:solidFill>
              </a:rPr>
              <a:t>C </a:t>
            </a:r>
            <a:r>
              <a:rPr lang="en-US" dirty="0" smtClean="0"/>
              <a:t>0 0</a:t>
            </a:r>
            <a:r>
              <a:rPr lang="en-U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 N N</a:t>
            </a:r>
            <a:r>
              <a:rPr lang="is-IS" dirty="0" smtClean="0"/>
              <a:t>….... </a:t>
            </a:r>
            <a:r>
              <a:rPr lang="is-IS" dirty="0" smtClean="0">
                <a:solidFill>
                  <a:srgbClr val="CD8AAF"/>
                </a:solidFill>
              </a:rPr>
              <a:t>A</a:t>
            </a:r>
            <a:r>
              <a:rPr lang="en-US" dirty="0" smtClean="0"/>
              <a:t>]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333773" y="3176454"/>
            <a:ext cx="4458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[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N N N N </a:t>
            </a:r>
            <a:r>
              <a:rPr lang="en-US" dirty="0" smtClean="0"/>
              <a:t>0 0 0 0 </a:t>
            </a:r>
            <a:r>
              <a:rPr lang="en-US" dirty="0"/>
              <a:t>0 0 0 </a:t>
            </a:r>
            <a:r>
              <a:rPr lang="en-US" dirty="0" smtClean="0"/>
              <a:t>0 0 </a:t>
            </a:r>
            <a:r>
              <a:rPr lang="en-US" dirty="0"/>
              <a:t>0 0 0 </a:t>
            </a:r>
            <a:r>
              <a:rPr lang="is-IS" dirty="0" smtClean="0"/>
              <a:t>….... </a:t>
            </a:r>
            <a:r>
              <a:rPr lang="en-US" dirty="0">
                <a:solidFill>
                  <a:srgbClr val="0070C0"/>
                </a:solidFill>
              </a:rPr>
              <a:t>C</a:t>
            </a:r>
            <a:r>
              <a:rPr lang="en-US" dirty="0" smtClean="0"/>
              <a:t>]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333774" y="3540696"/>
            <a:ext cx="4458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[</a:t>
            </a:r>
            <a:r>
              <a:rPr lang="en-US" dirty="0">
                <a:solidFill>
                  <a:srgbClr val="CD8AAF"/>
                </a:solidFill>
              </a:rPr>
              <a:t>A A A A</a:t>
            </a:r>
            <a:r>
              <a:rPr lang="en-US" dirty="0"/>
              <a:t> </a:t>
            </a:r>
            <a:r>
              <a:rPr lang="en-US" dirty="0">
                <a:solidFill>
                  <a:srgbClr val="CD8AAF"/>
                </a:solidFill>
              </a:rPr>
              <a:t>A A A A</a:t>
            </a:r>
            <a:r>
              <a:rPr lang="en-US" dirty="0"/>
              <a:t> </a:t>
            </a:r>
            <a:r>
              <a:rPr lang="en-US" dirty="0" smtClean="0">
                <a:solidFill>
                  <a:srgbClr val="CD8AAF"/>
                </a:solidFill>
              </a:rPr>
              <a:t>A</a:t>
            </a:r>
            <a:r>
              <a:rPr lang="en-US" dirty="0"/>
              <a:t> 0 </a:t>
            </a:r>
            <a:r>
              <a:rPr lang="en-US" dirty="0" smtClean="0"/>
              <a:t>0 0</a:t>
            </a:r>
            <a:r>
              <a:rPr lang="en-US" dirty="0" smtClean="0">
                <a:solidFill>
                  <a:srgbClr val="CD8AAF"/>
                </a:solidFill>
              </a:rPr>
              <a:t> </a:t>
            </a:r>
            <a:r>
              <a:rPr lang="en-US" dirty="0" smtClean="0">
                <a:solidFill>
                  <a:srgbClr val="0070C0"/>
                </a:solidFill>
              </a:rPr>
              <a:t>C</a:t>
            </a:r>
            <a:r>
              <a:rPr lang="en-US" dirty="0">
                <a:solidFill>
                  <a:srgbClr val="0070C0"/>
                </a:solidFill>
              </a:rPr>
              <a:t> C C C</a:t>
            </a:r>
            <a:r>
              <a:rPr lang="en-US" dirty="0" smtClean="0">
                <a:solidFill>
                  <a:srgbClr val="0070C0"/>
                </a:solidFill>
              </a:rPr>
              <a:t> </a:t>
            </a:r>
            <a:r>
              <a:rPr lang="is-IS" dirty="0" smtClean="0"/>
              <a:t>….... </a:t>
            </a:r>
            <a:r>
              <a:rPr lang="is-IS" dirty="0" smtClean="0">
                <a:solidFill>
                  <a:srgbClr val="CD8AAF"/>
                </a:solidFill>
              </a:rPr>
              <a:t>A</a:t>
            </a:r>
            <a:r>
              <a:rPr lang="en-US" dirty="0" smtClean="0"/>
              <a:t>]</a:t>
            </a:r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333773" y="4201019"/>
            <a:ext cx="4458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[- -  - - - - - - - - - - - - - - - -</a:t>
            </a:r>
            <a:r>
              <a:rPr lang="en-US" dirty="0">
                <a:solidFill>
                  <a:srgbClr val="CD8AAF"/>
                </a:solidFill>
              </a:rPr>
              <a:t> A A </a:t>
            </a:r>
            <a:r>
              <a:rPr lang="en-US" dirty="0" smtClean="0">
                <a:solidFill>
                  <a:srgbClr val="CD8AAF"/>
                </a:solidFill>
              </a:rPr>
              <a:t>A</a:t>
            </a:r>
            <a:r>
              <a:rPr lang="is-IS" dirty="0" smtClean="0"/>
              <a:t>….... </a:t>
            </a:r>
            <a:r>
              <a:rPr lang="is-IS" dirty="0" smtClean="0">
                <a:solidFill>
                  <a:srgbClr val="CD8AAF"/>
                </a:solidFill>
              </a:rPr>
              <a:t>A</a:t>
            </a:r>
            <a:r>
              <a:rPr lang="en-US" dirty="0" smtClean="0"/>
              <a:t>]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838200" y="4570351"/>
            <a:ext cx="1353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e</a:t>
            </a:r>
            <a:r>
              <a:rPr lang="en-US" smtClean="0"/>
              <a:t>tc.</a:t>
            </a:r>
            <a:endParaRPr lang="en-US" dirty="0"/>
          </a:p>
        </p:txBody>
      </p:sp>
      <p:sp>
        <p:nvSpPr>
          <p:cNvPr id="4" name="Right Brace 3"/>
          <p:cNvSpPr/>
          <p:nvPr/>
        </p:nvSpPr>
        <p:spPr>
          <a:xfrm>
            <a:off x="4608576" y="2079314"/>
            <a:ext cx="402336" cy="3315646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5077968" y="2288992"/>
            <a:ext cx="69555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[ 0 0 0 0 0.25 0.2 0.25 0.33 0.33 0.33 </a:t>
            </a:r>
            <a:r>
              <a:rPr lang="is-IS" sz="2800" dirty="0" smtClean="0"/>
              <a:t>….. 0.8</a:t>
            </a:r>
            <a:r>
              <a:rPr lang="en-US" sz="2800" dirty="0" smtClean="0"/>
              <a:t>]</a:t>
            </a:r>
            <a:endParaRPr lang="en-US" sz="2800" dirty="0"/>
          </a:p>
        </p:txBody>
      </p:sp>
      <p:sp>
        <p:nvSpPr>
          <p:cNvPr id="47" name="TextBox 46"/>
          <p:cNvSpPr txBox="1"/>
          <p:nvPr/>
        </p:nvSpPr>
        <p:spPr>
          <a:xfrm>
            <a:off x="4979597" y="1833069"/>
            <a:ext cx="17022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CD8AAF"/>
                </a:solidFill>
              </a:rPr>
              <a:t>Alcohol</a:t>
            </a:r>
            <a:endParaRPr lang="en-US" sz="2800" dirty="0">
              <a:solidFill>
                <a:srgbClr val="CD8AAF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5077968" y="3600316"/>
            <a:ext cx="69555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[ 0 0 0 0 0.25 0.2 0.25 0.33 0.33 0.33 </a:t>
            </a:r>
            <a:r>
              <a:rPr lang="is-IS" sz="2800" dirty="0" smtClean="0"/>
              <a:t>….. 0.15</a:t>
            </a:r>
            <a:r>
              <a:rPr lang="en-US" sz="2800" dirty="0" smtClean="0"/>
              <a:t>]</a:t>
            </a:r>
            <a:endParaRPr lang="en-US" sz="2800" dirty="0"/>
          </a:p>
        </p:txBody>
      </p:sp>
      <p:sp>
        <p:nvSpPr>
          <p:cNvPr id="49" name="TextBox 48"/>
          <p:cNvSpPr txBox="1"/>
          <p:nvPr/>
        </p:nvSpPr>
        <p:spPr>
          <a:xfrm>
            <a:off x="4979597" y="3144393"/>
            <a:ext cx="17022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0070C0"/>
                </a:solidFill>
              </a:rPr>
              <a:t>Cigarette</a:t>
            </a:r>
            <a:endParaRPr lang="en-US" sz="2800" dirty="0">
              <a:solidFill>
                <a:srgbClr val="0070C0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5109283" y="4813479"/>
            <a:ext cx="69555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[ 0 0 0 0 0.25 0.2 0.25 0.33 0.33 0.33 </a:t>
            </a:r>
            <a:r>
              <a:rPr lang="is-IS" sz="2800" dirty="0" smtClean="0"/>
              <a:t>….. 0.05</a:t>
            </a:r>
            <a:r>
              <a:rPr lang="en-US" sz="2800" dirty="0" smtClean="0"/>
              <a:t>]</a:t>
            </a:r>
            <a:endParaRPr lang="en-US" sz="2800" dirty="0"/>
          </a:p>
        </p:txBody>
      </p:sp>
      <p:sp>
        <p:nvSpPr>
          <p:cNvPr id="51" name="TextBox 50"/>
          <p:cNvSpPr txBox="1"/>
          <p:nvPr/>
        </p:nvSpPr>
        <p:spPr>
          <a:xfrm>
            <a:off x="5010912" y="4357556"/>
            <a:ext cx="1702238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00B0F0"/>
                </a:solidFill>
              </a:rPr>
              <a:t>Neutral</a:t>
            </a:r>
            <a:endParaRPr lang="en-US" sz="28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2779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105" y="1261872"/>
            <a:ext cx="10225420" cy="5068887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 smtClean="0"/>
              <a:t>Subject 2, high preference, selected alcohol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542906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298</TotalTime>
  <Words>1315</Words>
  <Application>Microsoft Macintosh PowerPoint</Application>
  <PresentationFormat>Widescreen</PresentationFormat>
  <Paragraphs>208</Paragraphs>
  <Slides>33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7" baseType="lpstr">
      <vt:lpstr>Calibri</vt:lpstr>
      <vt:lpstr>Calibri Light</vt:lpstr>
      <vt:lpstr>Arial</vt:lpstr>
      <vt:lpstr>Office Theme</vt:lpstr>
      <vt:lpstr>Does temporal evolution of gaze during decision making predict choice in alcoholic smokers?</vt:lpstr>
      <vt:lpstr>PowerPoint Presentation</vt:lpstr>
      <vt:lpstr>PowerPoint Presentation</vt:lpstr>
      <vt:lpstr>PowerPoint Presentation</vt:lpstr>
      <vt:lpstr>PowerPoint Presentation</vt:lpstr>
      <vt:lpstr>Temporal evolution of gaze</vt:lpstr>
      <vt:lpstr>Dependent measure: fixation likelihood</vt:lpstr>
      <vt:lpstr>Dependent measure: fixation likelihood</vt:lpstr>
      <vt:lpstr>PowerPoint Presentation</vt:lpstr>
      <vt:lpstr>Mean fixation likelihood</vt:lpstr>
      <vt:lpstr>Group level analysis </vt:lpstr>
      <vt:lpstr>Both preferred substance trials</vt:lpstr>
      <vt:lpstr>PowerPoint Presentation</vt:lpstr>
      <vt:lpstr>PowerPoint Presentation</vt:lpstr>
      <vt:lpstr>PowerPoint Presentation</vt:lpstr>
      <vt:lpstr>Key takeaways</vt:lpstr>
      <vt:lpstr>High cigarette/low alcohol trials</vt:lpstr>
      <vt:lpstr>PowerPoint Presentation</vt:lpstr>
      <vt:lpstr>PowerPoint Presentation</vt:lpstr>
      <vt:lpstr>PowerPoint Presentation</vt:lpstr>
      <vt:lpstr>Key takeaways</vt:lpstr>
      <vt:lpstr>Low cigarette/ high alcohol trials</vt:lpstr>
      <vt:lpstr>PowerPoint Presentation</vt:lpstr>
      <vt:lpstr>PowerPoint Presentation</vt:lpstr>
      <vt:lpstr>PowerPoint Presentation</vt:lpstr>
      <vt:lpstr>Key takeaways</vt:lpstr>
      <vt:lpstr>Both low preference trials</vt:lpstr>
      <vt:lpstr>PowerPoint Presentation</vt:lpstr>
      <vt:lpstr>PowerPoint Presentation</vt:lpstr>
      <vt:lpstr>PowerPoint Presentation</vt:lpstr>
      <vt:lpstr>Key takeaways</vt:lpstr>
      <vt:lpstr>Overall conclusions</vt:lpstr>
      <vt:lpstr>Future questions</vt:lpstr>
    </vt:vector>
  </TitlesOfParts>
  <Company/>
  <LinksUpToDate>false</LinksUpToDate>
  <SharedDoc>false</SharedDoc>
  <HyperlinksChanged>false</HyperlinksChanged>
  <AppVersion>15.0024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Wilmott, James</dc:creator>
  <cp:lastModifiedBy>Wilmott, James</cp:lastModifiedBy>
  <cp:revision>100</cp:revision>
  <dcterms:created xsi:type="dcterms:W3CDTF">2018-07-06T15:51:58Z</dcterms:created>
  <dcterms:modified xsi:type="dcterms:W3CDTF">2018-07-09T16:06:36Z</dcterms:modified>
</cp:coreProperties>
</file>